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sldIdLst>
    <p:sldId id="256" r:id="rId2"/>
    <p:sldId id="327" r:id="rId3"/>
    <p:sldId id="257" r:id="rId4"/>
    <p:sldId id="258" r:id="rId5"/>
    <p:sldId id="330" r:id="rId6"/>
    <p:sldId id="331" r:id="rId7"/>
    <p:sldId id="332" r:id="rId8"/>
    <p:sldId id="271" r:id="rId9"/>
    <p:sldId id="260" r:id="rId10"/>
    <p:sldId id="272" r:id="rId11"/>
    <p:sldId id="261" r:id="rId12"/>
    <p:sldId id="262" r:id="rId13"/>
    <p:sldId id="263" r:id="rId14"/>
    <p:sldId id="273" r:id="rId15"/>
    <p:sldId id="264" r:id="rId16"/>
    <p:sldId id="265" r:id="rId17"/>
    <p:sldId id="266" r:id="rId18"/>
    <p:sldId id="267" r:id="rId19"/>
    <p:sldId id="268" r:id="rId20"/>
    <p:sldId id="269" r:id="rId21"/>
    <p:sldId id="274" r:id="rId22"/>
    <p:sldId id="275" r:id="rId23"/>
    <p:sldId id="32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6C310-8487-4EA2-B0B9-942D37F8D7CD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77768-6473-4A45-8252-F9D4AE025B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83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518FE-7D31-4A6D-9C31-41423B0F54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44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518FE-7D31-4A6D-9C31-41423B0F54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77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518FE-7D31-4A6D-9C31-41423B0F54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16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sp</a:t>
            </a:r>
            <a:r>
              <a:rPr lang="en-US" baseline="-25000" dirty="0"/>
              <a:t>3</a:t>
            </a:r>
            <a:r>
              <a:rPr lang="en-US" dirty="0"/>
              <a:t>d</a:t>
            </a:r>
            <a:r>
              <a:rPr lang="en-US" baseline="0" dirty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518FE-7D31-4A6D-9C31-41423B0F54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18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XeOF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XeO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518FE-7D31-4A6D-9C31-41423B0F54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67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518FE-7D31-4A6D-9C31-41423B0F54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30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68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63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C0AAA-769F-4048-A59E-BA1D9858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FAD31-1AB8-4905-889F-C8B194E7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6D9FD-4A13-4F84-911F-B2D6542B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36C77-7B6A-48B8-8402-F25C1F3F84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2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92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69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06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97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73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151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17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63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0DAD7-2FE6-4520-B478-95955995F2D2}" type="datetimeFigureOut">
              <a:rPr lang="en-IN" smtClean="0"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26651FC-23E6-4CFB-8793-367ADFDAF065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30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5654A-65E9-428A-9F92-7A0540362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Syllabus</a:t>
            </a:r>
            <a:endParaRPr lang="en-IN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914401"/>
            <a:ext cx="3924399" cy="304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7750"/>
            <a:ext cx="3920306" cy="3041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5410200" y="152401"/>
            <a:ext cx="290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G Times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G Times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G Times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G Times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G 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G 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G 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G 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G Times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physical properties</a:t>
            </a:r>
          </a:p>
        </p:txBody>
      </p:sp>
    </p:spTree>
    <p:extLst>
      <p:ext uri="{BB962C8B-B14F-4D97-AF65-F5344CB8AC3E}">
        <p14:creationId xmlns:p14="http://schemas.microsoft.com/office/powerpoint/2010/main" val="7784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52401"/>
            <a:ext cx="2923095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Chemical Properties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1601212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general, noble gases are least reactive due to  the following reasons :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1. Except helium (1s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) all have completely filled 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ns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np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electronic configuration in their valence shell.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en-US" sz="2400" dirty="0"/>
          </a:p>
          <a:p>
            <a:pPr algn="just"/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2. They have </a:t>
            </a:r>
            <a:r>
              <a:rPr lang="en-US" sz="2400" dirty="0">
                <a:solidFill>
                  <a:srgbClr val="FF0000"/>
                </a:solidFill>
              </a:rPr>
              <a:t>high ionization energy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and more </a:t>
            </a:r>
            <a:r>
              <a:rPr lang="en-US" sz="2400" dirty="0">
                <a:solidFill>
                  <a:srgbClr val="FF0000"/>
                </a:solidFill>
              </a:rPr>
              <a:t>positive     electron gain energy</a:t>
            </a:r>
          </a:p>
        </p:txBody>
      </p:sp>
    </p:spTree>
    <p:extLst>
      <p:ext uri="{BB962C8B-B14F-4D97-AF65-F5344CB8AC3E}">
        <p14:creationId xmlns:p14="http://schemas.microsoft.com/office/powerpoint/2010/main" val="379273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452022"/>
            <a:ext cx="8305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But in  1962, </a:t>
            </a:r>
            <a:r>
              <a:rPr lang="en-US" sz="2400" dirty="0">
                <a:solidFill>
                  <a:srgbClr val="FF0000"/>
                </a:solidFill>
              </a:rPr>
              <a:t>Neil Bartlett</a:t>
            </a:r>
            <a:r>
              <a:rPr lang="en-US" sz="2400" dirty="0"/>
              <a:t>, then at the University of British Columbia, prepared a red compound which is formulated as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PtF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sz="2400" dirty="0"/>
              <a:t>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He, then </a:t>
            </a:r>
            <a:r>
              <a:rPr lang="en-US" sz="2400" dirty="0" err="1"/>
              <a:t>realised</a:t>
            </a:r>
            <a:r>
              <a:rPr lang="en-US" sz="2400" dirty="0"/>
              <a:t> that the first </a:t>
            </a:r>
            <a:r>
              <a:rPr lang="en-US" sz="2400" dirty="0">
                <a:solidFill>
                  <a:srgbClr val="C00000"/>
                </a:solidFill>
              </a:rPr>
              <a:t>IE of O</a:t>
            </a:r>
            <a:r>
              <a:rPr lang="en-US" sz="2400" baseline="-25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 (1175 </a:t>
            </a:r>
            <a:r>
              <a:rPr lang="en-US" sz="2400" dirty="0" err="1">
                <a:solidFill>
                  <a:srgbClr val="C00000"/>
                </a:solidFill>
              </a:rPr>
              <a:t>kJmol</a:t>
            </a:r>
            <a:r>
              <a:rPr lang="en-US" sz="2400" baseline="30000" dirty="0">
                <a:solidFill>
                  <a:srgbClr val="C00000"/>
                </a:solidFill>
              </a:rPr>
              <a:t>–1</a:t>
            </a:r>
            <a:r>
              <a:rPr lang="en-US" sz="2400" dirty="0">
                <a:solidFill>
                  <a:srgbClr val="C00000"/>
                </a:solidFill>
              </a:rPr>
              <a:t>) was almost identical with that of </a:t>
            </a:r>
            <a:r>
              <a:rPr lang="en-US" sz="2400" dirty="0" err="1">
                <a:solidFill>
                  <a:srgbClr val="C00000"/>
                </a:solidFill>
              </a:rPr>
              <a:t>Xe</a:t>
            </a:r>
            <a:r>
              <a:rPr lang="en-US" sz="2400" dirty="0">
                <a:solidFill>
                  <a:srgbClr val="C00000"/>
                </a:solidFill>
              </a:rPr>
              <a:t>(1170 kJ </a:t>
            </a:r>
            <a:r>
              <a:rPr lang="en-US" sz="2400" dirty="0" err="1">
                <a:solidFill>
                  <a:srgbClr val="C00000"/>
                </a:solidFill>
              </a:rPr>
              <a:t>mol</a:t>
            </a:r>
            <a:r>
              <a:rPr lang="en-US" sz="2400" b="1" baseline="30000" dirty="0">
                <a:solidFill>
                  <a:srgbClr val="C00000"/>
                </a:solidFill>
              </a:rPr>
              <a:t>–1</a:t>
            </a:r>
            <a:r>
              <a:rPr lang="en-US" sz="2400" dirty="0">
                <a:solidFill>
                  <a:srgbClr val="C00000"/>
                </a:solidFill>
              </a:rPr>
              <a:t>).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He attempt and made same type of another red </a:t>
            </a:r>
            <a:r>
              <a:rPr lang="en-US" sz="2400" dirty="0" err="1"/>
              <a:t>colour</a:t>
            </a:r>
            <a:r>
              <a:rPr lang="en-US" sz="2400" dirty="0"/>
              <a:t> compound 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Xe</a:t>
            </a:r>
            <a:r>
              <a:rPr lang="en-US" sz="2400" baseline="30000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PtF6</a:t>
            </a:r>
            <a:r>
              <a:rPr lang="en-US" sz="2400" baseline="30000" dirty="0">
                <a:solidFill>
                  <a:schemeClr val="accent6">
                    <a:lumMod val="75000"/>
                  </a:schemeClr>
                </a:solidFill>
              </a:rPr>
              <a:t>–</a:t>
            </a:r>
            <a:r>
              <a:rPr lang="en-US" sz="2400" dirty="0"/>
              <a:t> by mixing PtF</a:t>
            </a:r>
            <a:r>
              <a:rPr lang="en-US" sz="2400" baseline="-25000" dirty="0"/>
              <a:t>6</a:t>
            </a:r>
            <a:r>
              <a:rPr lang="en-US" sz="2400" dirty="0"/>
              <a:t> and </a:t>
            </a:r>
            <a:r>
              <a:rPr lang="en-US" sz="2400" dirty="0" err="1"/>
              <a:t>Xe</a:t>
            </a:r>
            <a:r>
              <a:rPr lang="en-US" sz="2400" dirty="0"/>
              <a:t>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endParaRPr lang="en-US" sz="2400" dirty="0"/>
          </a:p>
          <a:p>
            <a:pPr algn="just"/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After this discovery, a number of xenon compounds mainly with most electronegative elements like fluorine and oxygen, have been synthesized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3967162"/>
          <a:ext cx="63246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665220" imgH="749300" progId="ChemDraw.Document.5.0">
                  <p:embed/>
                </p:oleObj>
              </mc:Choice>
              <mc:Fallback>
                <p:oleObj name="CS ChemDraw Drawing" r:id="rId2" imgW="3665220" imgH="749300" progId="ChemDraw.Document.5.0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967162"/>
                        <a:ext cx="6324600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323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16469"/>
            <a:ext cx="360618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Xenon-fluorine compounds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8536" y="914401"/>
            <a:ext cx="3201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XeF</a:t>
            </a:r>
            <a:r>
              <a:rPr lang="en-US" sz="2400" b="1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,  XeF</a:t>
            </a:r>
            <a:r>
              <a:rPr lang="en-US" sz="2400" b="1" baseline="-250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and  XeF</a:t>
            </a:r>
            <a:r>
              <a:rPr lang="en-US" sz="2400" b="1" baseline="-25000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pic>
        <p:nvPicPr>
          <p:cNvPr id="4" name="Picture 4" descr="FG23_00-01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2590800"/>
            <a:ext cx="60198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00201" y="16764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Preparation : </a:t>
            </a:r>
          </a:p>
          <a:p>
            <a:pPr algn="just"/>
            <a:r>
              <a:rPr lang="en-US" sz="2000" b="1" dirty="0"/>
              <a:t>By the direct reaction of elements under appropriate experimental conditions.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3648" y="3352800"/>
            <a:ext cx="119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673K, 1bar</a:t>
            </a:r>
          </a:p>
        </p:txBody>
      </p:sp>
      <p:sp>
        <p:nvSpPr>
          <p:cNvPr id="7" name="Rectangle 6"/>
          <p:cNvSpPr/>
          <p:nvPr/>
        </p:nvSpPr>
        <p:spPr>
          <a:xfrm>
            <a:off x="6168848" y="4419600"/>
            <a:ext cx="119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873K, 7bar</a:t>
            </a:r>
          </a:p>
        </p:txBody>
      </p:sp>
      <p:sp>
        <p:nvSpPr>
          <p:cNvPr id="8" name="Rectangle 7"/>
          <p:cNvSpPr/>
          <p:nvPr/>
        </p:nvSpPr>
        <p:spPr>
          <a:xfrm>
            <a:off x="4804004" y="5562600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573K, 60-70bar</a:t>
            </a:r>
          </a:p>
        </p:txBody>
      </p:sp>
    </p:spTree>
    <p:extLst>
      <p:ext uri="{BB962C8B-B14F-4D97-AF65-F5344CB8AC3E}">
        <p14:creationId xmlns:p14="http://schemas.microsoft.com/office/powerpoint/2010/main" val="2896026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457201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XeF</a:t>
            </a:r>
            <a:r>
              <a:rPr lang="en-US" sz="2400" baseline="-25000" dirty="0"/>
              <a:t>6</a:t>
            </a:r>
            <a:r>
              <a:rPr lang="en-US" sz="2400" dirty="0"/>
              <a:t> can also be prepared by the interaction of XeF</a:t>
            </a:r>
            <a:r>
              <a:rPr lang="en-US" sz="2400" baseline="-25000" dirty="0"/>
              <a:t>4</a:t>
            </a:r>
            <a:r>
              <a:rPr lang="en-US" sz="2400" dirty="0"/>
              <a:t> and O</a:t>
            </a:r>
            <a:r>
              <a:rPr lang="en-US" sz="2400" baseline="-25000" dirty="0"/>
              <a:t>2</a:t>
            </a:r>
            <a:r>
              <a:rPr lang="en-US" sz="2400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 at 143K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00" y="1581091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</a:rPr>
              <a:t>XeF</a:t>
            </a:r>
            <a:r>
              <a:rPr lang="pt-BR" sz="2400" b="1" baseline="-25000" dirty="0">
                <a:solidFill>
                  <a:srgbClr val="C00000"/>
                </a:solidFill>
              </a:rPr>
              <a:t>4</a:t>
            </a:r>
            <a:r>
              <a:rPr lang="pt-BR" sz="2400" b="1" dirty="0">
                <a:solidFill>
                  <a:srgbClr val="C00000"/>
                </a:solidFill>
              </a:rPr>
              <a:t> + O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F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 → XeF</a:t>
            </a:r>
            <a:r>
              <a:rPr lang="pt-BR" sz="2400" b="1" baseline="-25000" dirty="0">
                <a:solidFill>
                  <a:srgbClr val="C00000"/>
                </a:solidFill>
              </a:rPr>
              <a:t>6</a:t>
            </a:r>
            <a:r>
              <a:rPr lang="pt-BR" sz="2400" b="1" dirty="0">
                <a:solidFill>
                  <a:srgbClr val="C00000"/>
                </a:solidFill>
              </a:rPr>
              <a:t> + O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662536"/>
            <a:ext cx="1578702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Properties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34290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/>
              <a:t>XeF</a:t>
            </a:r>
            <a:r>
              <a:rPr lang="en-US" sz="2400" b="1" baseline="-25000" dirty="0"/>
              <a:t>2</a:t>
            </a:r>
            <a:r>
              <a:rPr lang="en-US" sz="2400" b="1" dirty="0"/>
              <a:t>, XeF</a:t>
            </a:r>
            <a:r>
              <a:rPr lang="en-US" sz="2400" b="1" baseline="-25000" dirty="0"/>
              <a:t>4</a:t>
            </a:r>
            <a:r>
              <a:rPr lang="en-US" sz="2400" b="1" dirty="0"/>
              <a:t> and XeF</a:t>
            </a:r>
            <a:r>
              <a:rPr lang="en-US" sz="2400" b="1" baseline="-25000" dirty="0"/>
              <a:t>6</a:t>
            </a:r>
            <a:r>
              <a:rPr lang="en-US" sz="2400" b="1" dirty="0"/>
              <a:t> are </a:t>
            </a:r>
            <a:r>
              <a:rPr lang="en-US" sz="2400" b="1" dirty="0" err="1"/>
              <a:t>colourless</a:t>
            </a:r>
            <a:r>
              <a:rPr lang="en-US" sz="2400" b="1" dirty="0"/>
              <a:t> crystalline solids and sublime   readily at 298 K. </a:t>
            </a:r>
          </a:p>
          <a:p>
            <a:endParaRPr lang="en-US" sz="2400" b="1" dirty="0"/>
          </a:p>
          <a:p>
            <a:endParaRPr lang="en-US" sz="24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/>
              <a:t>They are powerful fluorinating agents.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1192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52401"/>
            <a:ext cx="1578702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Properties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609601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en-US" sz="24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Hydrolysis</a:t>
            </a:r>
            <a:r>
              <a:rPr lang="en-US" sz="2400" b="1" dirty="0"/>
              <a:t> :</a:t>
            </a:r>
          </a:p>
          <a:p>
            <a:r>
              <a:rPr lang="en-US" sz="2400" b="1" dirty="0"/>
              <a:t>They are readily </a:t>
            </a:r>
            <a:r>
              <a:rPr lang="en-US" sz="2400" b="1" dirty="0" err="1"/>
              <a:t>hydrolysed</a:t>
            </a:r>
            <a:r>
              <a:rPr lang="en-US" sz="2400" b="1" dirty="0"/>
              <a:t> even by traces of water. For  example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2514601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2XeF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 (s) + 2H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O(l)    →    2Xe (g) + 4 HF(aq) + O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(g)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3581401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6XeF</a:t>
            </a:r>
            <a:r>
              <a:rPr lang="pt-BR" sz="2400" b="1" baseline="-25000" dirty="0">
                <a:solidFill>
                  <a:srgbClr val="C00000"/>
                </a:solidFill>
              </a:rPr>
              <a:t>4</a:t>
            </a:r>
            <a:r>
              <a:rPr lang="pt-BR" sz="2400" b="1" dirty="0">
                <a:solidFill>
                  <a:srgbClr val="C00000"/>
                </a:solidFill>
              </a:rPr>
              <a:t> + 12 H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O      →    4Xe + 2Xe0</a:t>
            </a:r>
            <a:r>
              <a:rPr lang="pt-BR" sz="2400" b="1" baseline="-25000" dirty="0">
                <a:solidFill>
                  <a:srgbClr val="C00000"/>
                </a:solidFill>
              </a:rPr>
              <a:t>3</a:t>
            </a:r>
            <a:r>
              <a:rPr lang="pt-BR" sz="2400" b="1" dirty="0">
                <a:solidFill>
                  <a:srgbClr val="C00000"/>
                </a:solidFill>
              </a:rPr>
              <a:t> + 24 HF + 3 O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endParaRPr 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4419601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XeF</a:t>
            </a:r>
            <a:r>
              <a:rPr lang="pt-BR" sz="2400" b="1" baseline="-25000" dirty="0">
                <a:solidFill>
                  <a:srgbClr val="C00000"/>
                </a:solidFill>
              </a:rPr>
              <a:t>6</a:t>
            </a:r>
            <a:r>
              <a:rPr lang="pt-BR" sz="2400" b="1" dirty="0">
                <a:solidFill>
                  <a:srgbClr val="C00000"/>
                </a:solidFill>
              </a:rPr>
              <a:t> + 3 H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O  →    XeO</a:t>
            </a:r>
            <a:r>
              <a:rPr lang="pt-BR" sz="2400" b="1" baseline="-25000" dirty="0">
                <a:solidFill>
                  <a:srgbClr val="C00000"/>
                </a:solidFill>
              </a:rPr>
              <a:t>3</a:t>
            </a:r>
            <a:r>
              <a:rPr lang="pt-BR" sz="2400" b="1" dirty="0">
                <a:solidFill>
                  <a:srgbClr val="C00000"/>
                </a:solidFill>
              </a:rPr>
              <a:t> + 6 HF</a:t>
            </a:r>
            <a:endParaRPr lang="en-US" sz="2400" b="1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66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81001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2400" b="1" dirty="0"/>
              <a:t>Xenon fluorides react with fluoride ion acceptors to form cationic species and fluoride ion donors to form </a:t>
            </a:r>
            <a:r>
              <a:rPr lang="en-US" sz="2400" b="1" dirty="0" err="1"/>
              <a:t>fluoroanions</a:t>
            </a:r>
            <a:r>
              <a:rPr lang="en-US" sz="2400" b="1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205336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XeF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 + PF</a:t>
            </a:r>
            <a:r>
              <a:rPr lang="en-US" sz="2400" b="1" baseline="-25000" dirty="0">
                <a:solidFill>
                  <a:srgbClr val="C00000"/>
                </a:solidFill>
              </a:rPr>
              <a:t>5    </a:t>
            </a:r>
            <a:r>
              <a:rPr lang="en-US" sz="2400" b="1" dirty="0">
                <a:solidFill>
                  <a:srgbClr val="C00000"/>
                </a:solidFill>
              </a:rPr>
              <a:t>→     [</a:t>
            </a:r>
            <a:r>
              <a:rPr lang="en-US" sz="2400" b="1" dirty="0" err="1">
                <a:solidFill>
                  <a:srgbClr val="C00000"/>
                </a:solidFill>
              </a:rPr>
              <a:t>XeF</a:t>
            </a:r>
            <a:r>
              <a:rPr lang="en-US" sz="2400" b="1" dirty="0">
                <a:solidFill>
                  <a:srgbClr val="C00000"/>
                </a:solidFill>
              </a:rPr>
              <a:t>]</a:t>
            </a:r>
            <a:r>
              <a:rPr lang="en-US" sz="2400" b="1" baseline="30000" dirty="0">
                <a:solidFill>
                  <a:srgbClr val="C00000"/>
                </a:solidFill>
              </a:rPr>
              <a:t>+ </a:t>
            </a:r>
            <a:r>
              <a:rPr lang="en-US" sz="2400" b="1" dirty="0">
                <a:solidFill>
                  <a:srgbClr val="C00000"/>
                </a:solidFill>
              </a:rPr>
              <a:t>[PF</a:t>
            </a:r>
            <a:r>
              <a:rPr lang="en-US" sz="2400" b="1" baseline="-25000" dirty="0">
                <a:solidFill>
                  <a:srgbClr val="C00000"/>
                </a:solidFill>
              </a:rPr>
              <a:t>6</a:t>
            </a:r>
            <a:r>
              <a:rPr lang="en-US" sz="2400" b="1" dirty="0">
                <a:solidFill>
                  <a:srgbClr val="C00000"/>
                </a:solidFill>
              </a:rPr>
              <a:t>]</a:t>
            </a:r>
            <a:r>
              <a:rPr lang="en-US" sz="2400" b="1" baseline="30000" dirty="0">
                <a:solidFill>
                  <a:srgbClr val="C00000"/>
                </a:solidFill>
              </a:rPr>
              <a:t>–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3333691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XeF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 + SbF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5 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→     [XeF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]</a:t>
            </a:r>
            <a:r>
              <a:rPr lang="en-US" sz="2400" b="1" baseline="30000" dirty="0">
                <a:solidFill>
                  <a:schemeClr val="tx2">
                    <a:lumMod val="50000"/>
                  </a:schemeClr>
                </a:solidFill>
              </a:rPr>
              <a:t>+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[SbF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]</a:t>
            </a:r>
            <a:r>
              <a:rPr lang="en-US" sz="2400" b="1" baseline="30000" dirty="0">
                <a:solidFill>
                  <a:schemeClr val="tx2">
                    <a:lumMod val="50000"/>
                  </a:schemeClr>
                </a:solidFill>
              </a:rPr>
              <a:t>–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4248091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XeF</a:t>
            </a:r>
            <a:r>
              <a:rPr lang="en-US" sz="2400" b="1" baseline="-25000" dirty="0">
                <a:solidFill>
                  <a:srgbClr val="C00000"/>
                </a:solidFill>
              </a:rPr>
              <a:t>6</a:t>
            </a:r>
            <a:r>
              <a:rPr lang="en-US" sz="2400" b="1" dirty="0">
                <a:solidFill>
                  <a:srgbClr val="C00000"/>
                </a:solidFill>
              </a:rPr>
              <a:t> + MF  →  M</a:t>
            </a:r>
            <a:r>
              <a:rPr lang="en-US" sz="2400" b="1" baseline="30000" dirty="0">
                <a:solidFill>
                  <a:srgbClr val="C00000"/>
                </a:solidFill>
              </a:rPr>
              <a:t>+</a:t>
            </a:r>
            <a:r>
              <a:rPr lang="en-US" sz="2400" b="1" dirty="0">
                <a:solidFill>
                  <a:srgbClr val="C00000"/>
                </a:solidFill>
              </a:rPr>
              <a:t> [XeF</a:t>
            </a:r>
            <a:r>
              <a:rPr lang="en-US" sz="2400" b="1" baseline="-25000" dirty="0">
                <a:solidFill>
                  <a:srgbClr val="C00000"/>
                </a:solidFill>
              </a:rPr>
              <a:t>7</a:t>
            </a:r>
            <a:r>
              <a:rPr lang="en-US" sz="2400" b="1" dirty="0">
                <a:solidFill>
                  <a:srgbClr val="C00000"/>
                </a:solidFill>
              </a:rPr>
              <a:t>]</a:t>
            </a:r>
            <a:r>
              <a:rPr lang="en-US" sz="2400" b="1" baseline="30000" dirty="0">
                <a:solidFill>
                  <a:srgbClr val="C00000"/>
                </a:solidFill>
              </a:rPr>
              <a:t>–                 </a:t>
            </a:r>
            <a:r>
              <a:rPr lang="en-US" sz="2400" b="1" dirty="0">
                <a:solidFill>
                  <a:srgbClr val="C00000"/>
                </a:solidFill>
              </a:rPr>
              <a:t>(M = Na, K, </a:t>
            </a:r>
            <a:r>
              <a:rPr lang="en-US" sz="2400" b="1" dirty="0" err="1">
                <a:solidFill>
                  <a:srgbClr val="C00000"/>
                </a:solidFill>
              </a:rPr>
              <a:t>Rb</a:t>
            </a:r>
            <a:r>
              <a:rPr lang="en-US" sz="2400" b="1" dirty="0">
                <a:solidFill>
                  <a:srgbClr val="C00000"/>
                </a:solidFill>
              </a:rPr>
              <a:t> or Cs)       </a:t>
            </a:r>
            <a:endParaRPr lang="en-US" sz="2400" b="1" baseline="30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56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1" y="381000"/>
            <a:ext cx="5215378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STRUCTURES OF THE  XENON FLUORIDES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914400"/>
            <a:ext cx="474038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312551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43052" y="3962401"/>
            <a:ext cx="1622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 sp</a:t>
            </a:r>
            <a:r>
              <a:rPr lang="en-US" b="1" baseline="30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d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 Hybridization  </a:t>
            </a:r>
          </a:p>
        </p:txBody>
      </p:sp>
      <p:sp>
        <p:nvSpPr>
          <p:cNvPr id="6" name="Rectangle 5"/>
          <p:cNvSpPr/>
          <p:nvPr/>
        </p:nvSpPr>
        <p:spPr>
          <a:xfrm>
            <a:off x="4018028" y="3962401"/>
            <a:ext cx="1622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 sp</a:t>
            </a:r>
            <a:r>
              <a:rPr lang="en-US" b="1" baseline="30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baseline="30000" dirty="0">
                <a:solidFill>
                  <a:srgbClr val="C00000"/>
                </a:solidFill>
              </a:rPr>
              <a:t>2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 Hybridization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142228" y="4114801"/>
            <a:ext cx="1622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 sp</a:t>
            </a:r>
            <a:r>
              <a:rPr lang="en-US" b="1" baseline="30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baseline="30000" dirty="0">
                <a:solidFill>
                  <a:srgbClr val="C00000"/>
                </a:solidFill>
              </a:rPr>
              <a:t>3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 Hybridization  </a:t>
            </a:r>
          </a:p>
        </p:txBody>
      </p:sp>
    </p:spTree>
    <p:extLst>
      <p:ext uri="{BB962C8B-B14F-4D97-AF65-F5344CB8AC3E}">
        <p14:creationId xmlns:p14="http://schemas.microsoft.com/office/powerpoint/2010/main" val="1351989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1" y="381001"/>
            <a:ext cx="3733799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Xenon-oxygen compounds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1" y="1143000"/>
            <a:ext cx="2670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XeO</a:t>
            </a:r>
            <a:r>
              <a:rPr lang="pt-BR" sz="2000" baseline="-25000" dirty="0">
                <a:solidFill>
                  <a:schemeClr val="accent6">
                    <a:lumMod val="50000"/>
                  </a:schemeClr>
                </a:solidFill>
              </a:rPr>
              <a:t>3  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XeOF</a:t>
            </a:r>
            <a:r>
              <a:rPr lang="en-US" sz="2000" baseline="-250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and XeO</a:t>
            </a:r>
            <a:r>
              <a:rPr lang="en-US" sz="20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en-US" sz="20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  <a:p>
            <a:r>
              <a:rPr lang="pt-BR" sz="2000" baseline="-25000" dirty="0">
                <a:solidFill>
                  <a:schemeClr val="accent6">
                    <a:lumMod val="50000"/>
                  </a:schemeClr>
                </a:solidFill>
              </a:rPr>
              <a:t>               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22860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Hydrolysis of XeF</a:t>
            </a:r>
            <a:r>
              <a:rPr lang="en-US" sz="2000" b="1" baseline="-25000" dirty="0"/>
              <a:t>4</a:t>
            </a:r>
            <a:r>
              <a:rPr lang="en-US" sz="2000" b="1" dirty="0"/>
              <a:t> and XeF</a:t>
            </a:r>
            <a:r>
              <a:rPr lang="en-US" sz="2000" b="1" baseline="-25000" dirty="0"/>
              <a:t>6</a:t>
            </a:r>
            <a:r>
              <a:rPr lang="en-US" sz="2000" b="1" dirty="0"/>
              <a:t> with water gives Xe0</a:t>
            </a:r>
            <a:r>
              <a:rPr lang="en-US" sz="2000" b="1" baseline="-25000" dirty="0"/>
              <a:t>3</a:t>
            </a:r>
            <a:r>
              <a:rPr lang="en-US" sz="2000" b="1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1676400"/>
            <a:ext cx="1219200" cy="40011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XeO</a:t>
            </a:r>
            <a:r>
              <a:rPr lang="pt-BR" sz="2000" b="1" baseline="-25000" dirty="0">
                <a:solidFill>
                  <a:srgbClr val="FF0000"/>
                </a:solidFill>
              </a:rPr>
              <a:t>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2895600"/>
            <a:ext cx="708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</a:rPr>
              <a:t>6XeF</a:t>
            </a:r>
            <a:r>
              <a:rPr lang="pt-BR" sz="2000" b="1" baseline="-25000" dirty="0">
                <a:solidFill>
                  <a:srgbClr val="C00000"/>
                </a:solidFill>
              </a:rPr>
              <a:t>4</a:t>
            </a:r>
            <a:r>
              <a:rPr lang="pt-BR" sz="2000" b="1" dirty="0">
                <a:solidFill>
                  <a:srgbClr val="C00000"/>
                </a:solidFill>
              </a:rPr>
              <a:t> + 12 H</a:t>
            </a:r>
            <a:r>
              <a:rPr lang="pt-BR" sz="2000" b="1" baseline="-25000" dirty="0">
                <a:solidFill>
                  <a:srgbClr val="C00000"/>
                </a:solidFill>
              </a:rPr>
              <a:t>2</a:t>
            </a:r>
            <a:r>
              <a:rPr lang="pt-BR" sz="2000" b="1" dirty="0">
                <a:solidFill>
                  <a:srgbClr val="C00000"/>
                </a:solidFill>
              </a:rPr>
              <a:t>O      →    4Xe + 2Xe0</a:t>
            </a:r>
            <a:r>
              <a:rPr lang="pt-BR" sz="2000" b="1" baseline="-25000" dirty="0">
                <a:solidFill>
                  <a:srgbClr val="C00000"/>
                </a:solidFill>
              </a:rPr>
              <a:t>3</a:t>
            </a:r>
            <a:r>
              <a:rPr lang="pt-BR" sz="2000" b="1" dirty="0">
                <a:solidFill>
                  <a:srgbClr val="C00000"/>
                </a:solidFill>
              </a:rPr>
              <a:t> + 24 HF + 3 O</a:t>
            </a:r>
            <a:r>
              <a:rPr lang="pt-BR" sz="2000" b="1" baseline="-25000" dirty="0">
                <a:solidFill>
                  <a:srgbClr val="C00000"/>
                </a:solidFill>
              </a:rPr>
              <a:t>2</a:t>
            </a:r>
            <a:endParaRPr lang="en-US" sz="2000" b="1" baseline="-250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486090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</a:rPr>
              <a:t>XeF</a:t>
            </a:r>
            <a:r>
              <a:rPr lang="pt-BR" sz="2000" b="1" baseline="-25000" dirty="0">
                <a:solidFill>
                  <a:srgbClr val="C00000"/>
                </a:solidFill>
              </a:rPr>
              <a:t>6</a:t>
            </a:r>
            <a:r>
              <a:rPr lang="pt-BR" sz="2000" b="1" dirty="0">
                <a:solidFill>
                  <a:srgbClr val="C00000"/>
                </a:solidFill>
              </a:rPr>
              <a:t> + 3 H</a:t>
            </a:r>
            <a:r>
              <a:rPr lang="pt-BR" sz="2000" b="1" baseline="-25000" dirty="0">
                <a:solidFill>
                  <a:srgbClr val="C00000"/>
                </a:solidFill>
              </a:rPr>
              <a:t>2</a:t>
            </a:r>
            <a:r>
              <a:rPr lang="pt-BR" sz="2000" b="1" dirty="0">
                <a:solidFill>
                  <a:srgbClr val="C00000"/>
                </a:solidFill>
              </a:rPr>
              <a:t>O  →    XeO</a:t>
            </a:r>
            <a:r>
              <a:rPr lang="pt-BR" sz="2000" b="1" baseline="-25000" dirty="0">
                <a:solidFill>
                  <a:srgbClr val="C00000"/>
                </a:solidFill>
              </a:rPr>
              <a:t>3</a:t>
            </a:r>
            <a:r>
              <a:rPr lang="pt-BR" sz="2000" b="1" dirty="0">
                <a:solidFill>
                  <a:srgbClr val="C00000"/>
                </a:solidFill>
              </a:rPr>
              <a:t> + 6 HF</a:t>
            </a:r>
            <a:endParaRPr lang="en-US" sz="2000" b="1" baseline="-25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4391562"/>
            <a:ext cx="3048000" cy="132343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XeO</a:t>
            </a:r>
            <a:r>
              <a:rPr lang="en-US" sz="2000" b="1" baseline="-25000" dirty="0"/>
              <a:t>3</a:t>
            </a:r>
            <a:r>
              <a:rPr lang="en-US" sz="2000" b="1" dirty="0"/>
              <a:t> is a </a:t>
            </a:r>
            <a:r>
              <a:rPr lang="en-US" sz="2000" b="1" dirty="0" err="1"/>
              <a:t>colourless</a:t>
            </a:r>
            <a:r>
              <a:rPr lang="en-US" sz="2000" b="1" dirty="0"/>
              <a:t> explosive   solid     and</a:t>
            </a:r>
          </a:p>
          <a:p>
            <a:pPr algn="just"/>
            <a:r>
              <a:rPr lang="en-US" sz="2000" b="1" dirty="0"/>
              <a:t>has a pyramidal molecular structure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6" y="3429000"/>
            <a:ext cx="2428875" cy="265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295541" y="5525870"/>
            <a:ext cx="1622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 sp</a:t>
            </a:r>
            <a:r>
              <a:rPr lang="en-US" b="1" baseline="30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 Hybridization 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943600" y="4648201"/>
            <a:ext cx="1981200" cy="877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550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1430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Partial hydrolysis </a:t>
            </a:r>
            <a:r>
              <a:rPr lang="en-US" sz="2000" b="1" dirty="0"/>
              <a:t>of XeF</a:t>
            </a:r>
            <a:r>
              <a:rPr lang="en-US" sz="2000" b="1" baseline="-25000" dirty="0"/>
              <a:t>6</a:t>
            </a:r>
            <a:r>
              <a:rPr lang="en-US" sz="2000" b="1" dirty="0"/>
              <a:t> gives </a:t>
            </a:r>
            <a:r>
              <a:rPr lang="en-US" sz="2000" b="1" dirty="0" err="1"/>
              <a:t>oxyfluorides</a:t>
            </a:r>
            <a:r>
              <a:rPr lang="en-US" sz="2000" b="1" dirty="0"/>
              <a:t>, XeOF</a:t>
            </a:r>
            <a:r>
              <a:rPr lang="en-US" sz="2000" b="1" baseline="-25000" dirty="0"/>
              <a:t>4</a:t>
            </a:r>
            <a:r>
              <a:rPr lang="en-US" sz="2000" b="1" dirty="0"/>
              <a:t> and XeO</a:t>
            </a:r>
            <a:r>
              <a:rPr lang="en-US" sz="2000" b="1" baseline="-25000" dirty="0"/>
              <a:t>2</a:t>
            </a:r>
            <a:r>
              <a:rPr lang="en-US" sz="2000" b="1" dirty="0"/>
              <a:t>F</a:t>
            </a:r>
            <a:r>
              <a:rPr lang="en-US" sz="2000" b="1" baseline="-25000" dirty="0"/>
              <a:t>2</a:t>
            </a:r>
            <a:r>
              <a:rPr lang="en-US" sz="2000" b="1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1" y="381000"/>
            <a:ext cx="2531096" cy="40011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XeOF</a:t>
            </a:r>
            <a:r>
              <a:rPr lang="en-US" sz="2000" b="1" baseline="-25000" dirty="0">
                <a:solidFill>
                  <a:srgbClr val="FF0000"/>
                </a:solidFill>
              </a:rPr>
              <a:t>4</a:t>
            </a:r>
            <a:r>
              <a:rPr lang="en-US" sz="2000" b="1" dirty="0">
                <a:solidFill>
                  <a:srgbClr val="FF0000"/>
                </a:solidFill>
              </a:rPr>
              <a:t> and XeO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F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2057401"/>
            <a:ext cx="746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XeF</a:t>
            </a:r>
            <a:r>
              <a:rPr lang="pt-BR" sz="2400" b="1" baseline="-25000" dirty="0">
                <a:solidFill>
                  <a:srgbClr val="C00000"/>
                </a:solidFill>
              </a:rPr>
              <a:t>6 </a:t>
            </a:r>
            <a:r>
              <a:rPr lang="pt-BR" sz="2400" b="1" dirty="0">
                <a:solidFill>
                  <a:srgbClr val="C00000"/>
                </a:solidFill>
              </a:rPr>
              <a:t>+ H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O     →    XeOF</a:t>
            </a:r>
            <a:r>
              <a:rPr lang="pt-BR" sz="2400" b="1" baseline="-25000" dirty="0">
                <a:solidFill>
                  <a:srgbClr val="C00000"/>
                </a:solidFill>
              </a:rPr>
              <a:t>4</a:t>
            </a:r>
            <a:r>
              <a:rPr lang="pt-BR" sz="2400" b="1" dirty="0">
                <a:solidFill>
                  <a:srgbClr val="C00000"/>
                </a:solidFill>
              </a:rPr>
              <a:t>           +           2 HF</a:t>
            </a:r>
          </a:p>
          <a:p>
            <a:r>
              <a:rPr lang="pt-BR" sz="2000" b="1" dirty="0">
                <a:solidFill>
                  <a:srgbClr val="7030A0"/>
                </a:solidFill>
              </a:rPr>
              <a:t>                                 Xenon oxytetrafluoride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3244335"/>
            <a:ext cx="731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XeF</a:t>
            </a:r>
            <a:r>
              <a:rPr lang="pt-BR" sz="2400" b="1" baseline="-25000" dirty="0">
                <a:solidFill>
                  <a:srgbClr val="C00000"/>
                </a:solidFill>
              </a:rPr>
              <a:t>6</a:t>
            </a:r>
            <a:r>
              <a:rPr lang="pt-BR" sz="2400" b="1" dirty="0">
                <a:solidFill>
                  <a:srgbClr val="C00000"/>
                </a:solidFill>
              </a:rPr>
              <a:t> + 2 H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O    →    XeO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F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         +            4HF</a:t>
            </a:r>
          </a:p>
          <a:p>
            <a:r>
              <a:rPr lang="pt-BR" sz="2000" b="1" dirty="0">
                <a:solidFill>
                  <a:srgbClr val="7030A0"/>
                </a:solidFill>
              </a:rPr>
              <a:t>                                    Xenon dioxydifluoride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448687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XeOF</a:t>
            </a:r>
            <a:r>
              <a:rPr lang="en-US" sz="2000" b="1" baseline="-25000" dirty="0"/>
              <a:t>4</a:t>
            </a:r>
            <a:r>
              <a:rPr lang="en-US" sz="2000" b="1" dirty="0"/>
              <a:t> is a </a:t>
            </a:r>
            <a:r>
              <a:rPr lang="en-US" sz="2000" b="1" dirty="0" err="1"/>
              <a:t>colourless</a:t>
            </a:r>
            <a:r>
              <a:rPr lang="en-US" sz="2000" b="1" dirty="0"/>
              <a:t> volatile liquid and has a square pyramidal molecular structure</a:t>
            </a:r>
          </a:p>
        </p:txBody>
      </p:sp>
    </p:spTree>
    <p:extLst>
      <p:ext uri="{BB962C8B-B14F-4D97-AF65-F5344CB8AC3E}">
        <p14:creationId xmlns:p14="http://schemas.microsoft.com/office/powerpoint/2010/main" val="36493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>
            <a:extLst>
              <a:ext uri="{FF2B5EF4-FFF2-40B4-BE49-F238E27FC236}">
                <a16:creationId xmlns:a16="http://schemas.microsoft.com/office/drawing/2014/main" id="{B00A6AE0-6443-471F-8E31-EEDC95D622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25710" y="1828800"/>
            <a:ext cx="5410200" cy="4343400"/>
          </a:xfrm>
        </p:spPr>
        <p:txBody>
          <a:bodyPr rtlCol="0"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Mr. D. V. </a:t>
            </a:r>
            <a:r>
              <a:rPr lang="en-US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Bondar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Bernard MT Condensed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4000" dirty="0">
                <a:solidFill>
                  <a:srgbClr val="FFC000"/>
                </a:solidFill>
                <a:cs typeface="Arial" pitchFamily="34" charset="0"/>
              </a:rPr>
              <a:t>Dept. Of Chemistry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4000" dirty="0" err="1">
                <a:solidFill>
                  <a:srgbClr val="FF0000"/>
                </a:solidFill>
              </a:rPr>
              <a:t>S.C.S.College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dirty="0" err="1">
                <a:solidFill>
                  <a:srgbClr val="FF0000"/>
                </a:solidFill>
              </a:rPr>
              <a:t>Omerga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85800"/>
            <a:ext cx="3509209" cy="266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4114800"/>
            <a:ext cx="2806700" cy="168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09600"/>
            <a:ext cx="2362200" cy="2315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2983468"/>
            <a:ext cx="1860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Bookman-Light"/>
              </a:rPr>
              <a:t>Square pyramidal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4419600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427886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518160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2657" y="4929101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7" name="Rectangle 6"/>
          <p:cNvSpPr/>
          <p:nvPr/>
        </p:nvSpPr>
        <p:spPr>
          <a:xfrm>
            <a:off x="4091879" y="4278868"/>
            <a:ext cx="41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Xe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40755" y="1524001"/>
            <a:ext cx="1622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 sp</a:t>
            </a:r>
            <a:r>
              <a:rPr lang="en-US" b="1" baseline="30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baseline="30000" dirty="0">
                <a:solidFill>
                  <a:srgbClr val="C00000"/>
                </a:solidFill>
              </a:rPr>
              <a:t>2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 Hybridization  </a:t>
            </a:r>
          </a:p>
        </p:txBody>
      </p:sp>
      <p:sp>
        <p:nvSpPr>
          <p:cNvPr id="8" name="Teardrop 7"/>
          <p:cNvSpPr/>
          <p:nvPr/>
        </p:nvSpPr>
        <p:spPr>
          <a:xfrm rot="2652720" flipV="1">
            <a:off x="4030254" y="3465598"/>
            <a:ext cx="559103" cy="579990"/>
          </a:xfrm>
          <a:prstGeom prst="teardrop">
            <a:avLst>
              <a:gd name="adj" fmla="val 129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ectangle 13"/>
          <p:cNvSpPr/>
          <p:nvPr/>
        </p:nvSpPr>
        <p:spPr>
          <a:xfrm>
            <a:off x="4021290" y="3570927"/>
            <a:ext cx="605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↑↓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719049" y="4800600"/>
            <a:ext cx="16896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See saw shape 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 sp</a:t>
            </a:r>
            <a:r>
              <a:rPr lang="en-US" b="1" baseline="30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d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 Hybridization  </a:t>
            </a:r>
          </a:p>
        </p:txBody>
      </p:sp>
    </p:spTree>
    <p:extLst>
      <p:ext uri="{BB962C8B-B14F-4D97-AF65-F5344CB8AC3E}">
        <p14:creationId xmlns:p14="http://schemas.microsoft.com/office/powerpoint/2010/main" val="2755078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55547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Uses: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Helium 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 It is a non-inflammable and light gas. Hence, it is used in filling balloons for meteorological observations.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It is also used in gas-cooled nuclear reactors. Liquid helium (</a:t>
            </a:r>
            <a:r>
              <a:rPr lang="en-US" sz="2400" dirty="0" err="1"/>
              <a:t>b.p</a:t>
            </a:r>
            <a:r>
              <a:rPr lang="en-US" sz="2400" dirty="0"/>
              <a:t>. 4.2 K) finds use as cryogenic agent for carrying out various experiments at low temperatures.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 It is used to produce and sustain powerful superconducting magnets which form an essential part of modern NMR spectrometers and Magnetic Resonance Imaging (MRI) systems for clinical diagnosis.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 It is used as a diluent for oxygen in modern diving apparatus because of its very low solubility in blood.</a:t>
            </a:r>
          </a:p>
        </p:txBody>
      </p:sp>
    </p:spTree>
    <p:extLst>
      <p:ext uri="{BB962C8B-B14F-4D97-AF65-F5344CB8AC3E}">
        <p14:creationId xmlns:p14="http://schemas.microsoft.com/office/powerpoint/2010/main" val="1231996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81001"/>
            <a:ext cx="868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Neon 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 It is used in discharge tubes and fluorescent bulbs for advertisement display purposes.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 Neon bulbs are used in botanical gardens and in green houses.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Argon : </a:t>
            </a:r>
            <a:r>
              <a:rPr lang="en-US" sz="2400" dirty="0"/>
              <a:t>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It is used mainly to provide an inert atmosphere in high temperature metallurgical processes (arc welding of metals or alloys) and for filling electric bulbs.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It is also used in the laboratory for handling substances that are air-sensitive.</a:t>
            </a:r>
          </a:p>
          <a:p>
            <a:r>
              <a:rPr lang="en-US" sz="2400" b="1" dirty="0" err="1">
                <a:solidFill>
                  <a:srgbClr val="C00000"/>
                </a:solidFill>
              </a:rPr>
              <a:t>Xe</a:t>
            </a:r>
            <a:r>
              <a:rPr lang="en-US" sz="2400" b="1" dirty="0">
                <a:solidFill>
                  <a:srgbClr val="C00000"/>
                </a:solidFill>
              </a:rPr>
              <a:t> &amp; Kr 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There are no significant uses of Xenon and Krypton. They are used in light bulbs designed for special purposes.</a:t>
            </a:r>
          </a:p>
        </p:txBody>
      </p:sp>
    </p:spTree>
    <p:extLst>
      <p:ext uri="{BB962C8B-B14F-4D97-AF65-F5344CB8AC3E}">
        <p14:creationId xmlns:p14="http://schemas.microsoft.com/office/powerpoint/2010/main" val="2039081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28FDA-4576-4FAF-8CCA-AA9F20ABD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B050"/>
                </a:solidFill>
                <a:latin typeface="Algerian" panose="020B0604020202020204" pitchFamily="82" charset="0"/>
              </a:rPr>
              <a:t>THANK YOU!</a:t>
            </a:r>
            <a:endParaRPr lang="en-IN" sz="6000" b="1" dirty="0">
              <a:solidFill>
                <a:srgbClr val="00B050"/>
              </a:solidFill>
              <a:latin typeface="Algerian" panose="020B06040202020202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5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2CB28-39F4-4312-9956-79C69E9E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BSc I, SEM. II, Paper – V , Inorganic Chemistry                              Marks: 50</a:t>
            </a:r>
            <a:endParaRPr lang="en-IN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7AEFA-A938-4BF7-8D48-6AAD532F2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614" y="1743959"/>
            <a:ext cx="10515600" cy="447773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Andalus"/>
                <a:ea typeface="Calibri" panose="020F0502020204030204" pitchFamily="34" charset="0"/>
              </a:rPr>
              <a:t>1) Chemistry of noble gases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600" spc="10" dirty="0">
                <a:effectLst/>
                <a:latin typeface="Andalus"/>
                <a:ea typeface="Calibri" panose="020F0502020204030204" pitchFamily="34" charset="0"/>
              </a:rPr>
              <a:t>    Chemical properties of the noble gases, chemistry of xenon, structure and bonding in xenon compounds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600" spc="10" dirty="0">
                <a:solidFill>
                  <a:srgbClr val="FF0000"/>
                </a:solidFill>
                <a:latin typeface="Andalus"/>
              </a:rPr>
              <a:t>2) </a:t>
            </a:r>
            <a:r>
              <a:rPr lang="en-US" sz="1600" dirty="0">
                <a:solidFill>
                  <a:srgbClr val="FF0000"/>
                </a:solidFill>
                <a:effectLst/>
                <a:latin typeface="Andalus"/>
                <a:ea typeface="Calibri" panose="020F0502020204030204" pitchFamily="34" charset="0"/>
              </a:rPr>
              <a:t>Chemical Bonding</a:t>
            </a:r>
            <a:endParaRPr lang="en-US" sz="1600" spc="10" dirty="0">
              <a:solidFill>
                <a:srgbClr val="FF0000"/>
              </a:solidFill>
              <a:latin typeface="Andalus"/>
              <a:ea typeface="Calibri" panose="020F050202020403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1600" spc="10" dirty="0">
                <a:latin typeface="Andalus"/>
              </a:rPr>
              <a:t> </a:t>
            </a:r>
            <a:r>
              <a:rPr lang="en-US" sz="1600" dirty="0">
                <a:effectLst/>
                <a:latin typeface="Andalus"/>
                <a:ea typeface="Calibri" panose="020F0502020204030204" pitchFamily="34" charset="0"/>
                <a:cs typeface="Mangal" panose="02040503050203030202" pitchFamily="18" charset="0"/>
              </a:rPr>
              <a:t>(A) Covalent Bond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1600" dirty="0">
                <a:effectLst/>
                <a:latin typeface="Andalus"/>
                <a:ea typeface="Calibri" panose="020F0502020204030204" pitchFamily="34" charset="0"/>
                <a:cs typeface="Mangal" panose="02040503050203030202" pitchFamily="18" charset="0"/>
              </a:rPr>
              <a:t> - Valence bond theory and its limitations,</a:t>
            </a:r>
          </a:p>
          <a:p>
            <a:pPr>
              <a:lnSpc>
                <a:spcPct val="160000"/>
              </a:lnSpc>
            </a:pPr>
            <a:r>
              <a:rPr lang="en-US" sz="1600" dirty="0">
                <a:effectLst/>
                <a:latin typeface="Andalus"/>
                <a:ea typeface="Calibri" panose="020F0502020204030204" pitchFamily="34" charset="0"/>
                <a:cs typeface="Mangal" panose="02040503050203030202" pitchFamily="18" charset="0"/>
              </a:rPr>
              <a:t> directional characteristic of covalent bond, various types of hybridization and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1600" dirty="0">
                <a:effectLst/>
                <a:latin typeface="Andalus"/>
                <a:ea typeface="Calibri" panose="020F0502020204030204" pitchFamily="34" charset="0"/>
                <a:cs typeface="Mangal" panose="02040503050203030202" pitchFamily="18" charset="0"/>
              </a:rPr>
              <a:t>shapes of simple inorganic molecules and ions, Valence shell electron pair repulsion (VSEPR) theory of NH3, SF4, CIF3andH2O.</a:t>
            </a:r>
          </a:p>
          <a:p>
            <a:pPr>
              <a:lnSpc>
                <a:spcPct val="160000"/>
              </a:lnSpc>
            </a:pPr>
            <a:r>
              <a:rPr lang="en-US" sz="1600" dirty="0">
                <a:effectLst/>
                <a:latin typeface="Andalus"/>
                <a:ea typeface="Calibri" panose="020F0502020204030204" pitchFamily="34" charset="0"/>
                <a:cs typeface="Mangal" panose="02040503050203030202" pitchFamily="18" charset="0"/>
              </a:rPr>
              <a:t> MO theory, homonuclear (He, N2 and O2) and heteronuclear(CO and NO) diatomic molecules, bond strength and bond energy,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2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3412-BB4C-4EE0-A267-5E5A08D9C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300" dirty="0">
                <a:effectLst/>
                <a:latin typeface="Andalus"/>
                <a:ea typeface="Calibri" panose="020F0502020204030204" pitchFamily="34" charset="0"/>
                <a:cs typeface="Mangal" panose="02040503050203030202" pitchFamily="18" charset="0"/>
              </a:rPr>
              <a:t>percentage ionic character from dipole moment and electronegativity difference. </a:t>
            </a: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300" dirty="0">
                <a:effectLst/>
                <a:latin typeface="Andalus"/>
                <a:ea typeface="Calibri" panose="020F0502020204030204" pitchFamily="34" charset="0"/>
                <a:cs typeface="Mangal" panose="02040503050203030202" pitchFamily="18" charset="0"/>
              </a:rPr>
              <a:t>(B) Ionic Bonds - Definitions, Factors affecting ionic bond formation.</a:t>
            </a: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300" dirty="0">
                <a:effectLst/>
                <a:latin typeface="Andalus"/>
                <a:ea typeface="Calibri" panose="020F0502020204030204" pitchFamily="34" charset="0"/>
              </a:rPr>
              <a:t>(C) Hydrogen bonding, Van-der-Waals forces, Metallic bond and its free electron concept</a:t>
            </a:r>
            <a:endParaRPr lang="en-IN" sz="23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300" dirty="0">
                <a:solidFill>
                  <a:srgbClr val="FF0000"/>
                </a:solidFill>
              </a:rPr>
              <a:t>3) Nuclear Chemistry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300" dirty="0"/>
              <a:t>  </a:t>
            </a:r>
            <a:r>
              <a:rPr lang="en-US" sz="2300" dirty="0">
                <a:effectLst/>
                <a:latin typeface="Andalus"/>
                <a:ea typeface="Calibri" panose="020F0502020204030204" pitchFamily="34" charset="0"/>
              </a:rPr>
              <a:t>Definition; Atomic number, mass number, Isotopes, Isobars, mass defect and Binding Energy,      Packing fraction, N/Z ratio, Radio activity,  properties of alfa, beta and gamma rays, Artificial transmutation. Applications with respect to trans-uranic elements, carbon dating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dirty="0">
                <a:solidFill>
                  <a:srgbClr val="FF0000"/>
                </a:solidFill>
                <a:effectLst/>
                <a:latin typeface="Andalus"/>
                <a:ea typeface="Calibri" panose="020F0502020204030204" pitchFamily="34" charset="0"/>
              </a:rPr>
              <a:t>4) Theory of volumetric Analysis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spc="10" dirty="0">
                <a:effectLst/>
                <a:latin typeface="Andalus"/>
                <a:ea typeface="Calibri" panose="020F0502020204030204" pitchFamily="34" charset="0"/>
                <a:cs typeface="Mangal" panose="02040503050203030202" pitchFamily="18" charset="0"/>
              </a:rPr>
              <a:t>    Types of titrations, volumetric apparatus, calibration of pipette and burette. </a:t>
            </a: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300" spc="10" dirty="0">
                <a:effectLst/>
                <a:latin typeface="Andalus"/>
                <a:ea typeface="Calibri" panose="020F0502020204030204" pitchFamily="34" charset="0"/>
              </a:rPr>
              <a:t>    Indicators used in pH - titrations, oxidizing agents used in titrations.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spc="10" dirty="0">
                <a:effectLst/>
                <a:latin typeface="Andalus"/>
                <a:ea typeface="Calibri" panose="020F0502020204030204" pitchFamily="34" charset="0"/>
              </a:rPr>
              <a:t>    Theory of Internal, External and self indicators for redox titration</a:t>
            </a:r>
            <a:endParaRPr lang="en-IN" sz="2300" dirty="0"/>
          </a:p>
        </p:txBody>
      </p:sp>
    </p:spTree>
    <p:extLst>
      <p:ext uri="{BB962C8B-B14F-4D97-AF65-F5344CB8AC3E}">
        <p14:creationId xmlns:p14="http://schemas.microsoft.com/office/powerpoint/2010/main" val="29335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600200"/>
            <a:ext cx="4800600" cy="17526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effectLst/>
                <a:latin typeface="Andalus"/>
                <a:ea typeface="Calibri" panose="020F0502020204030204" pitchFamily="34" charset="0"/>
              </a:rPr>
              <a:t>Chemistry of noble gases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4" name="Picture 7" descr="gallery_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"/>
            <a:ext cx="3259667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F6EA73-93A1-4176-B6D9-2FCFE5646BA2}"/>
              </a:ext>
            </a:extLst>
          </p:cNvPr>
          <p:cNvSpPr txBox="1">
            <a:spLocks/>
          </p:cNvSpPr>
          <p:nvPr/>
        </p:nvSpPr>
        <p:spPr>
          <a:xfrm>
            <a:off x="1687397" y="-87362"/>
            <a:ext cx="493021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B050"/>
                </a:solidFill>
              </a:rPr>
              <a:t>Chapter - 1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0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905000" y="228600"/>
            <a:ext cx="8458200" cy="762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Group 18 Elements : Noble Gases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600" y="9906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2400" b="1" dirty="0"/>
              <a:t>Group 18 consists of six elements: helium, neon, argon, krypton, xenon  and radon.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b="1" dirty="0"/>
              <a:t>All these are gases and chemically unreactive. They form very few compounds. Because of this they are termed noble gases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328928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/>
              <a:t>All the noble gases except radon occur in the atmosphere.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b="1" dirty="0"/>
              <a:t> Their atmospheric abundance in dry air is ~ 1% by volume of which argon is the major constituent.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b="1" dirty="0"/>
              <a:t>Radon is  obtained  as a  decay  product of  </a:t>
            </a:r>
            <a:r>
              <a:rPr lang="en-US" sz="2400" b="1" baseline="30000" dirty="0"/>
              <a:t>226</a:t>
            </a:r>
            <a:r>
              <a:rPr lang="en-US" sz="2400" b="1" dirty="0"/>
              <a:t>Ra.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n-US" sz="2400" b="1" dirty="0"/>
          </a:p>
          <a:p>
            <a:pPr marL="342900" indent="-342900" algn="just">
              <a:buFont typeface="Wingdings" pitchFamily="2" charset="2"/>
              <a:buChar char="Ø"/>
            </a:pPr>
            <a:endParaRPr lang="en-US" sz="2400" b="1" dirty="0"/>
          </a:p>
          <a:p>
            <a:pPr marL="342900" indent="-342900" algn="just">
              <a:buFont typeface="Wingdings" pitchFamily="2" charset="2"/>
              <a:buChar char="Ø"/>
            </a:pP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638800"/>
            <a:ext cx="3200400" cy="64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62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28601"/>
            <a:ext cx="868680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</a:rPr>
              <a:t>Atomic  and Physical Properties  of  Group 18 Elements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838201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</a:rPr>
              <a:t>Electronic Configuration</a:t>
            </a:r>
            <a:r>
              <a:rPr lang="en-US" sz="2400" b="1" dirty="0"/>
              <a:t>: </a:t>
            </a:r>
          </a:p>
          <a:p>
            <a:pPr algn="just"/>
            <a:r>
              <a:rPr lang="en-US" sz="2400" dirty="0"/>
              <a:t>General electronic configuration is </a:t>
            </a:r>
            <a:r>
              <a:rPr lang="en-US" sz="2400" i="1" dirty="0"/>
              <a:t>ns</a:t>
            </a:r>
            <a:r>
              <a:rPr lang="en-US" sz="2400" baseline="30000" dirty="0"/>
              <a:t>2</a:t>
            </a:r>
            <a:r>
              <a:rPr lang="en-US" sz="2400" i="1" dirty="0"/>
              <a:t>np</a:t>
            </a:r>
            <a:r>
              <a:rPr lang="en-US" sz="2400" baseline="30000" dirty="0"/>
              <a:t>6</a:t>
            </a:r>
            <a:r>
              <a:rPr lang="en-US" sz="2400" dirty="0"/>
              <a:t> except helium which has 1s</a:t>
            </a:r>
            <a:r>
              <a:rPr lang="en-US" sz="2400" baseline="30000" dirty="0"/>
              <a:t>2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2451080"/>
            <a:ext cx="388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Ionization Enthalpy  </a:t>
            </a:r>
            <a:r>
              <a:rPr lang="en-US" sz="2400" b="1" dirty="0"/>
              <a:t>: </a:t>
            </a:r>
          </a:p>
          <a:p>
            <a:pPr algn="just"/>
            <a:r>
              <a:rPr lang="en-US" sz="2400" dirty="0"/>
              <a:t>very high ionization enthalpy  due to stable electronic configuration, it decreases down the group with increase in atomic size.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2638416"/>
            <a:ext cx="4313155" cy="353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08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3664" y="457200"/>
            <a:ext cx="3501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Atomic Radii :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Atomic radii increase down the group with increase in atomic number</a:t>
            </a:r>
          </a:p>
        </p:txBody>
      </p:sp>
      <p:pic>
        <p:nvPicPr>
          <p:cNvPr id="3" name="Picture 12" descr="siL48593_14_46_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55" t="13333" r="58308" b="48889"/>
          <a:stretch>
            <a:fillRect/>
          </a:stretch>
        </p:blipFill>
        <p:spPr bwMode="auto">
          <a:xfrm>
            <a:off x="1828800" y="2396192"/>
            <a:ext cx="2286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57800" y="457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Electron Gain Enthalpy </a:t>
            </a:r>
            <a:r>
              <a:rPr lang="en-US" sz="2400" b="1" dirty="0"/>
              <a:t>:</a:t>
            </a:r>
          </a:p>
          <a:p>
            <a:pPr algn="just"/>
            <a:r>
              <a:rPr lang="en-US" sz="2400" dirty="0"/>
              <a:t>Due to stable electronic configurations, they have no tendency to accept the electron and therefore, have large positive values of electron gain enthalpy.</a:t>
            </a:r>
          </a:p>
        </p:txBody>
      </p:sp>
    </p:spTree>
    <p:extLst>
      <p:ext uri="{BB962C8B-B14F-4D97-AF65-F5344CB8AC3E}">
        <p14:creationId xmlns:p14="http://schemas.microsoft.com/office/powerpoint/2010/main" val="93016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1" y="304801"/>
            <a:ext cx="3050356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Physical Properties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14401"/>
            <a:ext cx="85344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All the noble gases are monoatomic. 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Colorless, odorless  and tasteless.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Sparingly soluble in water.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 Have very low melting and boiling points because the only type of interatomic interaction in these elements is weak dispersion forces. </a:t>
            </a:r>
          </a:p>
          <a:p>
            <a:endParaRPr lang="en-US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/>
              <a:t>Helium has the lowest boiling point (-269</a:t>
            </a:r>
            <a:r>
              <a:rPr lang="en-US" dirty="0"/>
              <a:t> </a:t>
            </a:r>
            <a:r>
              <a:rPr lang="en-US" dirty="0">
                <a:solidFill>
                  <a:prstClr val="black"/>
                </a:solidFill>
              </a:rPr>
              <a:t>0</a:t>
            </a:r>
            <a:r>
              <a:rPr lang="en-US" sz="2400" dirty="0"/>
              <a:t>C) of any known substance</a:t>
            </a:r>
          </a:p>
        </p:txBody>
      </p:sp>
    </p:spTree>
    <p:extLst>
      <p:ext uri="{BB962C8B-B14F-4D97-AF65-F5344CB8AC3E}">
        <p14:creationId xmlns:p14="http://schemas.microsoft.com/office/powerpoint/2010/main" val="154880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117</TotalTime>
  <Words>1244</Words>
  <Application>Microsoft Office PowerPoint</Application>
  <PresentationFormat>Widescreen</PresentationFormat>
  <Paragraphs>159</Paragraphs>
  <Slides>23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Algerian</vt:lpstr>
      <vt:lpstr>Andalus</vt:lpstr>
      <vt:lpstr>Arial</vt:lpstr>
      <vt:lpstr>Bernard MT Condensed</vt:lpstr>
      <vt:lpstr>Bookman-Light</vt:lpstr>
      <vt:lpstr>Calibri</vt:lpstr>
      <vt:lpstr>Gill Sans MT</vt:lpstr>
      <vt:lpstr>Tahoma</vt:lpstr>
      <vt:lpstr>Times New Roman</vt:lpstr>
      <vt:lpstr>Wingdings</vt:lpstr>
      <vt:lpstr>Wingdings 2</vt:lpstr>
      <vt:lpstr>Gallery</vt:lpstr>
      <vt:lpstr>CS ChemDraw Drawing</vt:lpstr>
      <vt:lpstr>Syllabus</vt:lpstr>
      <vt:lpstr>PowerPoint Presentation</vt:lpstr>
      <vt:lpstr>BSc I, SEM. II, Paper – V , Inorganic Chemistry                              Marks: 50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</dc:title>
  <dc:creator>Dhananjay Bondar</dc:creator>
  <cp:lastModifiedBy>Dhananjay Bondar</cp:lastModifiedBy>
  <cp:revision>23</cp:revision>
  <dcterms:created xsi:type="dcterms:W3CDTF">2021-04-22T06:22:07Z</dcterms:created>
  <dcterms:modified xsi:type="dcterms:W3CDTF">2021-04-24T08:02:04Z</dcterms:modified>
</cp:coreProperties>
</file>